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2"/>
  </p:notesMasterIdLst>
  <p:sldIdLst>
    <p:sldId id="584" r:id="rId3"/>
    <p:sldId id="363" r:id="rId4"/>
    <p:sldId id="365" r:id="rId5"/>
    <p:sldId id="366" r:id="rId6"/>
    <p:sldId id="364" r:id="rId7"/>
    <p:sldId id="368" r:id="rId8"/>
    <p:sldId id="369" r:id="rId9"/>
    <p:sldId id="627" r:id="rId10"/>
    <p:sldId id="308" r:id="rId11"/>
    <p:sldId id="305" r:id="rId12"/>
    <p:sldId id="624" r:id="rId13"/>
    <p:sldId id="621" r:id="rId14"/>
    <p:sldId id="620" r:id="rId15"/>
    <p:sldId id="628" r:id="rId16"/>
    <p:sldId id="645" r:id="rId17"/>
    <p:sldId id="632" r:id="rId18"/>
    <p:sldId id="633" r:id="rId19"/>
    <p:sldId id="272" r:id="rId20"/>
    <p:sldId id="662" r:id="rId21"/>
    <p:sldId id="629" r:id="rId22"/>
    <p:sldId id="661" r:id="rId23"/>
    <p:sldId id="274" r:id="rId24"/>
    <p:sldId id="275" r:id="rId25"/>
    <p:sldId id="663" r:id="rId26"/>
    <p:sldId id="370" r:id="rId27"/>
    <p:sldId id="371" r:id="rId28"/>
    <p:sldId id="372" r:id="rId29"/>
    <p:sldId id="373" r:id="rId30"/>
    <p:sldId id="6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CE1EC"/>
    <a:srgbClr val="9AEBEA"/>
    <a:srgbClr val="00B0F0"/>
    <a:srgbClr val="FF7E79"/>
    <a:srgbClr val="011893"/>
    <a:srgbClr val="005493"/>
    <a:srgbClr val="0096FF"/>
    <a:srgbClr val="00FB9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/>
    <p:restoredTop sz="88639"/>
  </p:normalViewPr>
  <p:slideViewPr>
    <p:cSldViewPr snapToGrid="0" snapToObjects="1">
      <p:cViewPr varScale="1">
        <p:scale>
          <a:sx n="108" d="100"/>
          <a:sy n="108" d="100"/>
        </p:scale>
        <p:origin x="1552" y="192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80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3943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508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064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0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4" name="Google Shape;464;p20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Access to source code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Open-source development is highly effective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At a minimum, open code sharing with the development team is needed for effective development. Without this, products will go stale.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Numerical model maintenance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No funding allocated for ClearWater in HH&amp;C SET numerical model maintenance program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b="0" dirty="0"/>
              <a:t>Legacy modules (NSM, TSM, CSM, GSM, MSM)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b="0" dirty="0"/>
              <a:t>New modules (NSM, TSM, …)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Need funding for ClearWater-Riverine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b="0" dirty="0"/>
              <a:t>Integration framework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b="0" dirty="0"/>
              <a:t>Transport (advection-diffusion) engine</a:t>
            </a:r>
          </a:p>
          <a:p>
            <a:pPr marL="1257300" lvl="2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b="0" dirty="0"/>
              <a:t>River-floodplain WQ model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b="0" dirty="0"/>
              <a:t>Difficult to obtain adequate funding ($1M+) for new water quality R&amp;D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2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BED54-676E-49F0-BED6-40F28988B3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27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https://visualstudio.microsoft.com/downloads/</a:t>
            </a:r>
          </a:p>
          <a:p>
            <a:endParaRPr lang="en-US" dirty="0"/>
          </a:p>
          <a:p>
            <a:r>
              <a:rPr lang="en-US" dirty="0"/>
              <a:t>https://www.intel.com/content/www/us/en/developer/tools/oneapi/toolkits.html#gs.1cmczg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F78A9-A24F-4B9A-B991-030ECC304E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25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with Caption">
  <p:cSld name="Title and 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83847A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83847A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–"/>
              <a:defRPr sz="1500">
                <a:solidFill>
                  <a:srgbClr val="83847A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Char char="»"/>
              <a:defRPr sz="1500">
                <a:solidFill>
                  <a:srgbClr val="83847A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3"/>
          <p:cNvSpPr>
            <a:spLocks noGrp="1"/>
          </p:cNvSpPr>
          <p:nvPr>
            <p:ph type="pic" idx="2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6129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 Sections">
  <p:cSld name="Title - 2 Sectio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06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575D2-8094-3A2A-F08F-1E431473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EC338-206E-ED08-2C82-FF0851B1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551B-EA54-A8A5-9CD5-D6879B30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71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6023-925D-8A62-0CD7-F3D6FC4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23016-FB54-06AD-0EB4-96C67BF2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8B8C3-FAAB-D4EF-7202-6119339B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99682-6CFA-6A73-FC3B-ECD6260A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F3A-F661-E5C4-72B9-8A0CE85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1D0F-1806-1407-7F81-F79698606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0E08F-1656-D9E6-30E9-6296198F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37EA-9662-7C93-3631-71050B81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C92A3-54CB-5ABA-D8A3-F74EA32F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428E5-E1E2-B202-D181-52F240A1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6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76FC-626D-0AA4-4205-16DD608E2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5B3CA-DA39-0DCB-92C7-6F74BCA68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170F-9430-BC35-147D-8884242E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DDB4-F087-4925-8285-06C8FCBE569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D3FE-C566-DF01-F132-83E32E89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A5662-7DFE-AC69-EF8B-36F6C01A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A6C6-F2AD-40D9-9AE6-8FE5121D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6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nvironmentalsystems#applic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17417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823601" y="183199"/>
            <a:ext cx="8153751" cy="526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Overview of Water Quality Models and Libraries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2337997"/>
            <a:ext cx="6805901" cy="16527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Water Quality and Contaminant Modeling Branch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U.S. Army Corps of Engineers (USACE)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1406FB-C982-B537-4345-C52011463731}"/>
              </a:ext>
            </a:extLst>
          </p:cNvPr>
          <p:cNvGrpSpPr/>
          <p:nvPr/>
        </p:nvGrpSpPr>
        <p:grpSpPr>
          <a:xfrm>
            <a:off x="8175812" y="4890368"/>
            <a:ext cx="3724430" cy="1650195"/>
            <a:chOff x="606712" y="938956"/>
            <a:chExt cx="5475590" cy="2426087"/>
          </a:xfrm>
        </p:grpSpPr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8158CC8-1856-3EED-0C66-531A1C96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722" y="1048392"/>
              <a:ext cx="1762507" cy="120756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A5B3D2A-2427-4C89-2E85-C37DFBFD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712" y="2464183"/>
              <a:ext cx="2578932" cy="900860"/>
            </a:xfrm>
            <a:prstGeom prst="rect">
              <a:avLst/>
            </a:prstGeom>
          </p:spPr>
        </p:pic>
        <p:pic>
          <p:nvPicPr>
            <p:cNvPr id="7" name="Picture 6" descr="Chart, icon&#10;&#10;Description automatically generated">
              <a:extLst>
                <a:ext uri="{FF2B5EF4-FFF2-40B4-BE49-F238E27FC236}">
                  <a16:creationId xmlns:a16="http://schemas.microsoft.com/office/drawing/2014/main" id="{2B3C3D30-C994-B9D8-AC05-ED752663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8559" y="938956"/>
              <a:ext cx="1413395" cy="1413395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A0118C0-0FC2-559F-A728-C65B652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364" y="993360"/>
              <a:ext cx="1258564" cy="1183675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15FBCC81-F8D1-BD3E-E129-F2709AD5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3788" y="2661365"/>
              <a:ext cx="2808514" cy="506495"/>
            </a:xfrm>
            <a:prstGeom prst="rect">
              <a:avLst/>
            </a:prstGeom>
          </p:spPr>
        </p:pic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359" y="5937318"/>
            <a:ext cx="258706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February</a:t>
            </a:r>
            <a:r>
              <a:rPr lang="de-DE" sz="2000" dirty="0">
                <a:ea typeface="+mj-ea"/>
                <a:cs typeface="+mj-cs"/>
              </a:rPr>
              <a:t> 29, 2024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167619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261752"/>
            <a:ext cx="1139190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Model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18668"/>
            <a:ext cx="7377723" cy="5220664"/>
          </a:xfrm>
        </p:spPr>
        <p:txBody>
          <a:bodyPr/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1986, CE-QUAL-W2 has been used by water quality managers to assess impacts of management strategies on reservoir, lake, and estuarine systems.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Planning Studies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Environmental Impact Assessments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Ecosystem Restoration Projects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20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Real-Time Systems Operation and Decision-Making</a:t>
            </a:r>
          </a:p>
          <a:p>
            <a:pPr lvl="1" indent="0">
              <a:buClr>
                <a:schemeClr val="tx1"/>
              </a:buClr>
              <a:buNone/>
            </a:pPr>
            <a:endParaRPr lang="en-US" sz="20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C63E11F9-3BC6-0141-A4DA-01E64F9582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909" y="818668"/>
            <a:ext cx="3791378" cy="54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7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5" y="213860"/>
            <a:ext cx="11780322" cy="584735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Integrated Environmental Modeling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347087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314356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314356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028477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5013256" y="4726323"/>
            <a:ext cx="21654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Dissolved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Algae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Contaminants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028477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2989260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2989260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152936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Objective: an integrated ecohydrology modeling system that simulates heat and nutrient flow through ecosystems.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1CEB2-F73F-B052-E3BE-19DD50D45267}"/>
              </a:ext>
            </a:extLst>
          </p:cNvPr>
          <p:cNvSpPr txBox="1"/>
          <p:nvPr/>
        </p:nvSpPr>
        <p:spPr>
          <a:xfrm>
            <a:off x="5175444" y="4028476"/>
            <a:ext cx="184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Quality</a:t>
            </a:r>
          </a:p>
          <a:p>
            <a:pPr algn="ctr"/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6506"/>
            <a:ext cx="11887200" cy="406499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920744" cy="5132019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/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</a:rPr>
              <a:t>GSSHA</a:t>
            </a:r>
            <a:r>
              <a:rPr lang="en-US" sz="1600" b="0" dirty="0"/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HEC-HMS</a:t>
            </a:r>
            <a:r>
              <a:rPr lang="en-US" sz="1600" b="0" dirty="0"/>
              <a:t>: Surface runoff temperature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CE-QUAL-W2</a:t>
            </a:r>
            <a:r>
              <a:rPr lang="en-US" sz="1600" b="0" dirty="0"/>
              <a:t>: 2D reservoir-river hydrodynamics and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HEC-ResSim</a:t>
            </a:r>
            <a:r>
              <a:rPr lang="en-US" sz="1600" b="0" dirty="0"/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/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</a:rPr>
              <a:t>HEC-RAS</a:t>
            </a:r>
            <a:r>
              <a:rPr lang="en-US" sz="1600" b="0" dirty="0"/>
              <a:t>: 1D River hydraulics and water quality &amp; vegetation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</a:rPr>
              <a:t>ClearWater-Riverine</a:t>
            </a:r>
            <a:r>
              <a:rPr lang="en-US" sz="1600" b="0" dirty="0"/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588827"/>
            <a:ext cx="8342575" cy="776291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ERDC’s </a:t>
            </a:r>
            <a:r>
              <a:rPr lang="en-US" sz="1600" dirty="0">
                <a:solidFill>
                  <a:srgbClr val="00B05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orps </a:t>
            </a:r>
            <a:r>
              <a:rPr lang="en-US" sz="1600" dirty="0">
                <a:solidFill>
                  <a:srgbClr val="00B050"/>
                </a:solidFill>
              </a:rPr>
              <a:t>L</a:t>
            </a:r>
            <a:r>
              <a:rPr lang="en-US" sz="1600" dirty="0">
                <a:solidFill>
                  <a:srgbClr val="002060"/>
                </a:solidFill>
              </a:rPr>
              <a:t>ibrary for </a:t>
            </a:r>
            <a:r>
              <a:rPr lang="en-US" sz="1600" dirty="0">
                <a:solidFill>
                  <a:srgbClr val="00B050"/>
                </a:solidFill>
              </a:rPr>
              <a:t>E</a:t>
            </a:r>
            <a:r>
              <a:rPr lang="en-US" sz="1600" dirty="0">
                <a:solidFill>
                  <a:srgbClr val="002060"/>
                </a:solidFill>
              </a:rPr>
              <a:t>nvironmental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nalysis and </a:t>
            </a:r>
            <a:r>
              <a:rPr lang="en-US" sz="1600" dirty="0">
                <a:solidFill>
                  <a:srgbClr val="00B050"/>
                </a:solidFill>
              </a:rPr>
              <a:t>R</a:t>
            </a:r>
            <a:r>
              <a:rPr lang="en-US" sz="1600" dirty="0">
                <a:solidFill>
                  <a:srgbClr val="002060"/>
                </a:solidFill>
              </a:rPr>
              <a:t>estoration of </a:t>
            </a:r>
            <a:r>
              <a:rPr lang="en-US" sz="1600" dirty="0">
                <a:solidFill>
                  <a:srgbClr val="00B050"/>
                </a:solidFill>
              </a:rPr>
              <a:t>Water</a:t>
            </a:r>
            <a:r>
              <a:rPr lang="en-US" sz="1600" dirty="0">
                <a:solidFill>
                  <a:srgbClr val="002060"/>
                </a:solidFill>
              </a:rPr>
              <a:t>sheds (</a:t>
            </a:r>
            <a:r>
              <a:rPr lang="en-US" sz="1600" dirty="0">
                <a:solidFill>
                  <a:srgbClr val="00B0F0"/>
                </a:solidFill>
              </a:rPr>
              <a:t>ClearWater</a:t>
            </a:r>
            <a:r>
              <a:rPr lang="en-US" sz="1600" dirty="0">
                <a:solidFill>
                  <a:srgbClr val="002060"/>
                </a:solidFill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214811" y="216117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Temperature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Nutrients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Dissolved Oxygen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Algae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Metals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1294F5"/>
                </a:solidFill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4" y="6007994"/>
            <a:ext cx="2889490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Key:</a:t>
            </a:r>
            <a:r>
              <a:rPr lang="en-US" sz="1200" dirty="0">
                <a:solidFill>
                  <a:srgbClr val="92D050"/>
                </a:solidFill>
              </a:rPr>
              <a:t> ERDC-EL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ERDC-CHL </a:t>
            </a:r>
            <a:r>
              <a:rPr lang="en-US" sz="1200" dirty="0"/>
              <a:t>–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HEC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5175776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ClearWater: C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orps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ibrary for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nvironmental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nalysis and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estoration of </a:t>
            </a:r>
            <a:r>
              <a:rPr lang="en-US" sz="1600" b="0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sheds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Purpose: Link environmental models with existing water resources models that simulate runoff, rivers, and reservoir hydraulics and hydrology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provides environmental simulation capabilities that are designed to leverage existing water resources models.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NSM: Nitrogen, phosphorus, and carbon cycling; dissolved oxygen, algae, etc.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TSM: Temperature (heat budget)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GSM: General Constituents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CSM: Organic and inorganic contaminants</a:t>
            </a:r>
          </a:p>
          <a:p>
            <a:pPr marL="1100138" lvl="2" indent="-285750"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MSM: Mercury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ClearWater contains legacy modules written in Fortran and C++ and next-generation modules written in Python (NSM and TSM)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Engine computes the transport (advection and diffusion) of heat and constituent mass across the watershed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capabilities</a:t>
            </a:r>
          </a:p>
          <a:p>
            <a:pPr marL="873125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Framework to integrate multiple models.</a:t>
            </a:r>
          </a:p>
          <a:p>
            <a:pPr marL="415925" indent="-285750">
              <a:buClrTx/>
              <a:buFont typeface="Arial" panose="020B0604020202020204" pitchFamily="34" charset="0"/>
              <a:buChar char="•"/>
            </a:pPr>
            <a:r>
              <a:rPr lang="en-US" sz="1600" b="0" u="sng" kern="0" dirty="0">
                <a:latin typeface="Calibri" panose="020F0502020204030204" pitchFamily="34" charset="0"/>
                <a:cs typeface="Calibri" panose="020F0502020204030204" pitchFamily="34" charset="0"/>
              </a:rPr>
              <a:t>Open Source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86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62613"/>
            <a:ext cx="11734799" cy="494467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hydro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6" name="Picture 5" descr="A picture containing tree, outdoor, nature, rock&#10;&#10;Description automatically generated">
            <a:extLst>
              <a:ext uri="{FF2B5EF4-FFF2-40B4-BE49-F238E27FC236}">
                <a16:creationId xmlns:a16="http://schemas.microsoft.com/office/drawing/2014/main" id="{698DCF9B-0573-0156-C4A6-0179C4641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4" y="951680"/>
            <a:ext cx="3260653" cy="50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799522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Comparison of ClearWater-Riverine with the EFDC Model</a:t>
            </a:r>
            <a:endParaRPr lang="en-US"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D5DB90-3585-4176-588C-7343AD1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10" y="1342139"/>
            <a:ext cx="11414950" cy="47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3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70635"/>
            <a:ext cx="12192000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ClearWater Data Needs: Linking with H&amp;H Models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66550" y="894376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For 2D vertically averaged modeling (e.g., rivers and floodplains):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Model grid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Velocities perpendicular to the cell faces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Average depths at the cell centers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Diffusion/dispersion coefficients at the faces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ClrTx/>
              <a:buSzPts val="2000"/>
              <a:buNone/>
            </a:pPr>
            <a:endParaRPr lang="en-US" sz="2000" b="0"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For 2D laterally averaged models and 3D models (for modeling stratified waterbody dynamics):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Water depth at each face and/or heights of the vertical layers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Vertical velocities for each layer and segment/cell</a:t>
            </a:r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endParaRPr dirty="0"/>
          </a:p>
        </p:txBody>
      </p:sp>
      <p:pic>
        <p:nvPicPr>
          <p:cNvPr id="4" name="Picture 3" descr="A blue and green graphic with red spirals&#10;&#10;Description automatically generated">
            <a:extLst>
              <a:ext uri="{FF2B5EF4-FFF2-40B4-BE49-F238E27FC236}">
                <a16:creationId xmlns:a16="http://schemas.microsoft.com/office/drawing/2014/main" id="{0591C4B6-01F5-3263-746F-EF5BC060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842" y="1043217"/>
            <a:ext cx="6769100" cy="1765300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5AACF20-0266-C3CD-D00F-EDBA916F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830" y="3705101"/>
            <a:ext cx="6258112" cy="16401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787501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Develop fully integrated water quality capabilities into HEC-ResSim (Reservoir System Simulation)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HEC-ResSim simulates reservoir operations at one or more reservoirs for: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Flood management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Low flow augmentation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Water supply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Applications: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Planning studies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Detailed reservoir regulation plan investigations</a:t>
            </a:r>
            <a:endParaRPr dirty="0"/>
          </a:p>
          <a:p>
            <a:pPr marL="571500" lvl="1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Char char="•"/>
            </a:pPr>
            <a:r>
              <a:rPr lang="en-US" sz="2000" b="0" dirty="0"/>
              <a:t>Real-time decision support</a:t>
            </a:r>
            <a:endParaRPr dirty="0"/>
          </a:p>
        </p:txBody>
      </p:sp>
      <p:pic>
        <p:nvPicPr>
          <p:cNvPr id="427" name="Google Shape;427;p17" descr="A collage of HEC-ResSim windows depicting plots, data tables, maps, and editors.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3" r="17566" b="1"/>
          <a:stretch/>
        </p:blipFill>
        <p:spPr>
          <a:xfrm>
            <a:off x="6132553" y="766119"/>
            <a:ext cx="5678615" cy="550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42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urfCHLA_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518" y="979623"/>
            <a:ext cx="6375041" cy="505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31819" y="268532"/>
            <a:ext cx="117584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CE-QUAL-ICM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451830" y="1351212"/>
            <a:ext cx="467092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Fully 3D, time-variable; link to hydrodynamics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Developed through Chesapeake Bay study, now generalized, public domain, applied to many other sites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Full suite of nutrients and trophic interactions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Includes SAV, benthos, zooplankton, sediment diagenesis</a:t>
            </a:r>
          </a:p>
          <a:p>
            <a:pPr marL="366713" indent="-366713" defTabSz="977900">
              <a:spcBef>
                <a:spcPct val="20000"/>
              </a:spcBef>
              <a:buClr>
                <a:schemeClr val="tx1"/>
              </a:buClr>
              <a:buSzPct val="120000"/>
              <a:buFontTx/>
              <a:buChar char="•"/>
            </a:pPr>
            <a:r>
              <a:rPr lang="en-US" sz="2000" dirty="0">
                <a:latin typeface="Arial" pitchFamily="34" charset="0"/>
              </a:rPr>
              <a:t>Conventional pollutants and contaminants (ICM/TOXI)</a:t>
            </a:r>
          </a:p>
        </p:txBody>
      </p:sp>
    </p:spTree>
    <p:extLst>
      <p:ext uri="{BB962C8B-B14F-4D97-AF65-F5344CB8AC3E}">
        <p14:creationId xmlns:p14="http://schemas.microsoft.com/office/powerpoint/2010/main" val="2779220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316752" y="810685"/>
            <a:ext cx="3421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was simulated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were specified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indirectly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were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desired environmental benefits of an alternative are not achieved, new guesses need to be made, and the simulation recomputed. </a:t>
            </a: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stage has often been neglected.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A181-CA64-559C-5BDD-29A9932A5F64}"/>
              </a:ext>
            </a:extLst>
          </p:cNvPr>
          <p:cNvSpPr txBox="1"/>
          <p:nvPr/>
        </p:nvSpPr>
        <p:spPr>
          <a:xfrm>
            <a:off x="8342754" y="810685"/>
            <a:ext cx="3495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is simulated in parallel with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WQ operation rules can be specified </a:t>
            </a:r>
            <a:r>
              <a:rPr lang="en-US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(temperature, concentration, or load)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objectives can be specified and managed independently of other objectives, clarifying the environmental impacts of operation decisions.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366EC-646D-D92D-9B64-2C8572CA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00" y="1099796"/>
            <a:ext cx="1613950" cy="5159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D5462-7425-15A0-A8DB-61E7D856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13" y="1048064"/>
            <a:ext cx="3145132" cy="4303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BFBF6D-6F54-5383-D315-3801F4E60CAB}"/>
              </a:ext>
            </a:extLst>
          </p:cNvPr>
          <p:cNvSpPr txBox="1"/>
          <p:nvPr/>
        </p:nvSpPr>
        <p:spPr>
          <a:xfrm>
            <a:off x="3443969" y="760598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Old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884A1-0442-511A-D4DD-3FEAA012FF97}"/>
              </a:ext>
            </a:extLst>
          </p:cNvPr>
          <p:cNvSpPr txBox="1"/>
          <p:nvPr/>
        </p:nvSpPr>
        <p:spPr>
          <a:xfrm>
            <a:off x="5568599" y="751579"/>
            <a:ext cx="16638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364155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218940" y="270635"/>
            <a:ext cx="11771291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Integrating Water Quality in Reservoir Release Decision-Making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82C0-2D51-CA86-BEEB-CBCDCD92A59D}"/>
              </a:ext>
            </a:extLst>
          </p:cNvPr>
          <p:cNvSpPr txBox="1"/>
          <p:nvPr/>
        </p:nvSpPr>
        <p:spPr>
          <a:xfrm>
            <a:off x="531904" y="904814"/>
            <a:ext cx="6769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HEC-ResSim-WQ Integration: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Flow Engine computes the system flows based on input data and routing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Water Engine computes: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1-D vertical hydrodynamics and water quality in the reservoirs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1-D longitudinal flows in the 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Decision Engine evaluates all the specified rules based on the system flows and water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ResSim then computes the releases.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During the simulation, flow and water quality information is saved for post-processing, visualization, and analysis.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555F19-585C-7A63-807F-BEB87E54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810684"/>
            <a:ext cx="3724836" cy="54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2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509" y="3956479"/>
            <a:ext cx="2829003" cy="1965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193964" y="249198"/>
            <a:ext cx="11748653" cy="46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HEC-ResSim Water Quality Modeling User Interface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448" name="Google Shape;448;p19" descr="C:\Users\q0heclo9\AppData\Local\Temp\1\SNAGHTML2f6ccb17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19" y="1182302"/>
            <a:ext cx="3250541" cy="217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95" y="4598249"/>
            <a:ext cx="2144193" cy="16066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19"/>
          <p:cNvSpPr txBox="1"/>
          <p:nvPr/>
        </p:nvSpPr>
        <p:spPr>
          <a:xfrm>
            <a:off x="4320509" y="3579376"/>
            <a:ext cx="36220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</p:txBody>
      </p:sp>
      <p:sp>
        <p:nvSpPr>
          <p:cNvPr id="451" name="Google Shape;451;p19"/>
          <p:cNvSpPr txBox="1"/>
          <p:nvPr/>
        </p:nvSpPr>
        <p:spPr>
          <a:xfrm>
            <a:off x="4320509" y="822311"/>
            <a:ext cx="3666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Specifying Boundary Conditions</a:t>
            </a:r>
            <a:endParaRPr dirty="0"/>
          </a:p>
        </p:txBody>
      </p:sp>
      <p:sp>
        <p:nvSpPr>
          <p:cNvPr id="452" name="Google Shape;452;p19"/>
          <p:cNvSpPr txBox="1"/>
          <p:nvPr/>
        </p:nvSpPr>
        <p:spPr>
          <a:xfrm>
            <a:off x="637872" y="819610"/>
            <a:ext cx="3235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Geometry</a:t>
            </a:r>
            <a:endParaRPr dirty="0"/>
          </a:p>
        </p:txBody>
      </p:sp>
      <p:sp>
        <p:nvSpPr>
          <p:cNvPr id="453" name="Google Shape;453;p19"/>
          <p:cNvSpPr txBox="1"/>
          <p:nvPr/>
        </p:nvSpPr>
        <p:spPr>
          <a:xfrm>
            <a:off x="676130" y="3577800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Constituent Relation Parameters</a:t>
            </a:r>
            <a:endParaRPr dirty="0"/>
          </a:p>
        </p:txBody>
      </p:sp>
      <p:sp>
        <p:nvSpPr>
          <p:cNvPr id="454" name="Google Shape;454;p19"/>
          <p:cNvSpPr txBox="1"/>
          <p:nvPr/>
        </p:nvSpPr>
        <p:spPr>
          <a:xfrm>
            <a:off x="8397827" y="830623"/>
            <a:ext cx="31855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Rule Priorities</a:t>
            </a:r>
            <a:endParaRPr dirty="0"/>
          </a:p>
        </p:txBody>
      </p:sp>
      <p:sp>
        <p:nvSpPr>
          <p:cNvPr id="455" name="Google Shape;455;p19"/>
          <p:cNvSpPr txBox="1"/>
          <p:nvPr/>
        </p:nvSpPr>
        <p:spPr>
          <a:xfrm>
            <a:off x="8402878" y="3576128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Scripted Rules and State Variables</a:t>
            </a:r>
            <a:endParaRPr dirty="0"/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5300" y="1727779"/>
            <a:ext cx="1251575" cy="14042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873" y="3949302"/>
            <a:ext cx="3250541" cy="22628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606" y="1177686"/>
            <a:ext cx="3637904" cy="2088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8004" y="1178672"/>
            <a:ext cx="3205358" cy="2076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27" y="3946922"/>
            <a:ext cx="3184011" cy="22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12942" y="265822"/>
            <a:ext cx="11773112" cy="101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Temperature and Dissolved Oxygen Simulation with HEC-ResSim</a:t>
            </a:r>
            <a:br>
              <a:rPr lang="en-US" sz="24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Russian River, California</a:t>
            </a:r>
            <a:b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Prepared by RMA for the Sonoma County Water Agency</a:t>
            </a:r>
            <a:endParaRPr sz="24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7360391" y="1282169"/>
            <a:ext cx="3509876" cy="4996049"/>
            <a:chOff x="3383280" y="974318"/>
            <a:chExt cx="3672408" cy="5227401"/>
          </a:xfrm>
        </p:grpSpPr>
        <p:pic>
          <p:nvPicPr>
            <p:cNvPr id="468" name="Google Shape;468;p20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70" name="Google Shape;470;p2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5001" y="5376049"/>
            <a:ext cx="966548" cy="8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 flipH="1">
            <a:off x="7688944" y="5800269"/>
            <a:ext cx="91440" cy="914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87" y="4197304"/>
            <a:ext cx="3092649" cy="167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3677" y="4207530"/>
            <a:ext cx="3092647" cy="16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0768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563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7" y="2471614"/>
            <a:ext cx="1986617" cy="10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6958" y="3669132"/>
            <a:ext cx="1986618" cy="1020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0"/>
          <p:cNvCxnSpPr/>
          <p:nvPr/>
        </p:nvCxnSpPr>
        <p:spPr>
          <a:xfrm flipH="1">
            <a:off x="7132164" y="2173582"/>
            <a:ext cx="1368300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>
            <a:cxnSpLocks/>
          </p:cNvCxnSpPr>
          <p:nvPr/>
        </p:nvCxnSpPr>
        <p:spPr>
          <a:xfrm rot="10800000" flipV="1">
            <a:off x="7132236" y="4601450"/>
            <a:ext cx="1980544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0"/>
          <p:cNvCxnSpPr>
            <a:endCxn id="477" idx="2"/>
          </p:cNvCxnSpPr>
          <p:nvPr/>
        </p:nvCxnSpPr>
        <p:spPr>
          <a:xfrm rot="10800000" flipH="1">
            <a:off x="10228567" y="4689261"/>
            <a:ext cx="641700" cy="492000"/>
          </a:xfrm>
          <a:prstGeom prst="bentConnector2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20"/>
          <p:cNvSpPr txBox="1"/>
          <p:nvPr/>
        </p:nvSpPr>
        <p:spPr>
          <a:xfrm>
            <a:off x="999675" y="1433757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4234835" y="145449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 rot="-5400000">
            <a:off x="-829557" y="48643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Sonoma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 rot="-5400000">
            <a:off x="-829557" y="2436353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Mendocino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10166571" y="3161949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10166570" y="4366095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1976308" y="282403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8" name="Google Shape;488;p20"/>
          <p:cNvCxnSpPr/>
          <p:nvPr/>
        </p:nvCxnSpPr>
        <p:spPr>
          <a:xfrm rot="10800000">
            <a:off x="1638273" y="3304281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1910208" y="522887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0" name="Google Shape;490;p20"/>
          <p:cNvCxnSpPr/>
          <p:nvPr/>
        </p:nvCxnSpPr>
        <p:spPr>
          <a:xfrm rot="10800000">
            <a:off x="1665040" y="5654352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5207142" y="2862131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rot="10800000">
            <a:off x="4945304" y="3311424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5393459" y="5267544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4" name="Google Shape;494;p20"/>
          <p:cNvCxnSpPr/>
          <p:nvPr/>
        </p:nvCxnSpPr>
        <p:spPr>
          <a:xfrm rot="10800000">
            <a:off x="4955405" y="5666833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193182" y="239857"/>
            <a:ext cx="11797049" cy="52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Challenges Encountered</a:t>
            </a:r>
            <a:endParaRPr sz="2800" kern="1200" dirty="0">
              <a:solidFill>
                <a:srgbClr val="00B05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449675" y="2042266"/>
            <a:ext cx="618862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Access to source code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Open-source development needed to be effective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Consistent commitment to water quality model development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Funding for numerical model maintenance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No funding currently allocated to ClearWater, including legacy and next-generation modules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Adequate funding for new water quality R&amp;D</a:t>
            </a:r>
          </a:p>
        </p:txBody>
      </p:sp>
      <p:sp>
        <p:nvSpPr>
          <p:cNvPr id="12" name="Rectangle 11" descr="Rainy scene">
            <a:extLst>
              <a:ext uri="{FF2B5EF4-FFF2-40B4-BE49-F238E27FC236}">
                <a16:creationId xmlns:a16="http://schemas.microsoft.com/office/drawing/2014/main" id="{1CA37A59-5091-9077-37C4-4D3A698C7A55}"/>
              </a:ext>
            </a:extLst>
          </p:cNvPr>
          <p:cNvSpPr/>
          <p:nvPr/>
        </p:nvSpPr>
        <p:spPr>
          <a:xfrm>
            <a:off x="6726513" y="3673613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 descr="Water with solid fill">
            <a:extLst>
              <a:ext uri="{FF2B5EF4-FFF2-40B4-BE49-F238E27FC236}">
                <a16:creationId xmlns:a16="http://schemas.microsoft.com/office/drawing/2014/main" id="{AB087CAD-AE8B-EA1A-6F3A-799084187C79}"/>
              </a:ext>
            </a:extLst>
          </p:cNvPr>
          <p:cNvSpPr/>
          <p:nvPr/>
        </p:nvSpPr>
        <p:spPr>
          <a:xfrm>
            <a:off x="8472098" y="1541627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Plant">
            <a:extLst>
              <a:ext uri="{FF2B5EF4-FFF2-40B4-BE49-F238E27FC236}">
                <a16:creationId xmlns:a16="http://schemas.microsoft.com/office/drawing/2014/main" id="{D9F6BC34-593B-BE03-A413-27ADCE913D8B}"/>
              </a:ext>
            </a:extLst>
          </p:cNvPr>
          <p:cNvSpPr/>
          <p:nvPr/>
        </p:nvSpPr>
        <p:spPr>
          <a:xfrm>
            <a:off x="10204316" y="3673613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F807A4C-9623-E265-3AF0-132AEFBCEF15}"/>
              </a:ext>
            </a:extLst>
          </p:cNvPr>
          <p:cNvSpPr/>
          <p:nvPr/>
        </p:nvSpPr>
        <p:spPr>
          <a:xfrm rot="19265783">
            <a:off x="7431688" y="2564717"/>
            <a:ext cx="1202049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A222A42-7BF6-CB56-E7AE-E80609778F73}"/>
              </a:ext>
            </a:extLst>
          </p:cNvPr>
          <p:cNvSpPr/>
          <p:nvPr/>
        </p:nvSpPr>
        <p:spPr>
          <a:xfrm rot="2901689">
            <a:off x="9986400" y="2612467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1A6F51D-177C-6A17-6C1F-6F62F3B698C9}"/>
              </a:ext>
            </a:extLst>
          </p:cNvPr>
          <p:cNvSpPr/>
          <p:nvPr/>
        </p:nvSpPr>
        <p:spPr>
          <a:xfrm>
            <a:off x="8755694" y="4318019"/>
            <a:ext cx="1228131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7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61" y="26573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LTFATE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59761" y="1250326"/>
            <a:ext cx="8862277" cy="4598141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DOER’s Long-term Fate model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Fully integrated 3D Hydrodynamic, Salinity, Temperature, Sediment Transport, Contaminant Transport and Water Quality Modeling System.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Simulates the current- and wave-driven transport of multiple classes of cohesive and noncohesive sediments.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Simulates the transport and fate of multiple organic and metal contaminants.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b="0" dirty="0"/>
              <a:t>The kinetic processes included in the LTFATE water quality model are derived from the CE-QUAL-ICM water quality model (Cerco and Cole, 1995) as described in Park et al. (1995).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1791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8941" y="256118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Sediment Transport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15165" y="830985"/>
            <a:ext cx="7804597" cy="5505343"/>
            <a:chOff x="0" y="0"/>
            <a:chExt cx="8458200" cy="5700542"/>
          </a:xfrm>
        </p:grpSpPr>
        <p:pic>
          <p:nvPicPr>
            <p:cNvPr id="14" name="Picture 13" descr="Jmse 02 00123 g004 102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41927"/>
              <a:ext cx="8458200" cy="5444472"/>
            </a:xfrm>
            <a:prstGeom prst="rect">
              <a:avLst/>
            </a:prstGeom>
            <a:noFill/>
          </p:spPr>
        </p:pic>
        <p:grpSp>
          <p:nvGrpSpPr>
            <p:cNvPr id="17" name="Group 16"/>
            <p:cNvGrpSpPr/>
            <p:nvPr/>
          </p:nvGrpSpPr>
          <p:grpSpPr>
            <a:xfrm>
              <a:off x="1219200" y="2209801"/>
              <a:ext cx="946770" cy="914401"/>
              <a:chOff x="1219200" y="2209799"/>
              <a:chExt cx="1248522" cy="1496101"/>
            </a:xfrm>
          </p:grpSpPr>
          <p:sp>
            <p:nvSpPr>
              <p:cNvPr id="21" name="Curved Down Arrow 20"/>
              <p:cNvSpPr/>
              <p:nvPr/>
            </p:nvSpPr>
            <p:spPr>
              <a:xfrm>
                <a:off x="1251570" y="2209799"/>
                <a:ext cx="1216152" cy="731520"/>
              </a:xfrm>
              <a:prstGeom prst="curved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Curved Down Arrow 21"/>
              <p:cNvSpPr/>
              <p:nvPr/>
            </p:nvSpPr>
            <p:spPr>
              <a:xfrm rot="10800000">
                <a:off x="1219200" y="2974380"/>
                <a:ext cx="1216152" cy="731520"/>
              </a:xfrm>
              <a:prstGeom prst="curved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TextBox 7"/>
            <p:cNvSpPr txBox="1"/>
            <p:nvPr/>
          </p:nvSpPr>
          <p:spPr>
            <a:xfrm>
              <a:off x="457176" y="0"/>
              <a:ext cx="725604" cy="471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Waves</a:t>
              </a:r>
              <a:b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Current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4026181" y="228598"/>
              <a:ext cx="1414708" cy="27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Mixed Sediments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5638767" y="5421550"/>
              <a:ext cx="1690035" cy="27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ts val="1600"/>
                </a:lnSpc>
                <a:spcAft>
                  <a:spcPts val="16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Shrestha </a:t>
              </a:r>
              <a:r>
                <a:rPr lang="en-US" sz="1200" b="1" i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et al</a:t>
              </a: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(2014)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9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8941" y="25982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Contaminant Transport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102" y="1070215"/>
            <a:ext cx="8119992" cy="51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3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3374" y="871714"/>
            <a:ext cx="6748669" cy="5381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A10E8-E50B-4592-BE64-8DAB02F0E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41" y="1481384"/>
            <a:ext cx="5930877" cy="3646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09" y="248510"/>
            <a:ext cx="117681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defTabSz="977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B050"/>
                </a:solidFill>
                <a:latin typeface="Arial" pitchFamily="34" charset="0"/>
                <a:sym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Groundwater 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9919" y="948989"/>
            <a:ext cx="593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FRESCO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6841" y="5175764"/>
            <a:ext cx="5930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System of 1D, lumped parameter models</a:t>
            </a:r>
          </a:p>
          <a:p>
            <a:r>
              <a:rPr lang="en-US" sz="1600" dirty="0"/>
              <a:t>Applied for screening worst case scenarios aligned to ORAP</a:t>
            </a:r>
          </a:p>
          <a:p>
            <a:r>
              <a:rPr lang="en-US" sz="1600" dirty="0"/>
              <a:t>Current continued development of constituent databases and exploration of application for PFAS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174" y="871714"/>
            <a:ext cx="4372665" cy="538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508" y="948989"/>
            <a:ext cx="42505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Off-the-shelf hydro and </a:t>
            </a:r>
            <a:r>
              <a:rPr lang="en-US" dirty="0" err="1"/>
              <a:t>BioGeoChem</a:t>
            </a:r>
            <a:r>
              <a:rPr lang="en-US" dirty="0"/>
              <a:t> models used for applications</a:t>
            </a:r>
          </a:p>
          <a:p>
            <a:r>
              <a:rPr lang="en-US" dirty="0"/>
              <a:t>	MODFLOW</a:t>
            </a:r>
          </a:p>
          <a:p>
            <a:r>
              <a:rPr lang="en-US" dirty="0"/>
              <a:t>	</a:t>
            </a:r>
            <a:r>
              <a:rPr lang="en-US" dirty="0" err="1"/>
              <a:t>FemWater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HydroGeoSphere</a:t>
            </a:r>
            <a:endParaRPr lang="en-US" dirty="0"/>
          </a:p>
          <a:p>
            <a:r>
              <a:rPr lang="en-US" dirty="0"/>
              <a:t>	PHREEQC+</a:t>
            </a:r>
          </a:p>
          <a:p>
            <a:r>
              <a:rPr lang="en-US" dirty="0"/>
              <a:t>	MINEQL+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choice largely driven by customer history and the </a:t>
            </a:r>
            <a:r>
              <a:rPr lang="en-US" dirty="0" err="1"/>
              <a:t>BioGeoChem</a:t>
            </a:r>
            <a:r>
              <a:rPr lang="en-US" dirty="0"/>
              <a:t> processes needed for the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improved GW/SW </a:t>
            </a:r>
            <a:r>
              <a:rPr lang="en-US" dirty="0" err="1"/>
              <a:t>BioGeoChem</a:t>
            </a:r>
            <a:r>
              <a:rPr lang="en-US" dirty="0"/>
              <a:t>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developing PFAS workflow, MEPAS replacement</a:t>
            </a:r>
          </a:p>
        </p:txBody>
      </p:sp>
    </p:spTree>
    <p:extLst>
      <p:ext uri="{BB962C8B-B14F-4D97-AF65-F5344CB8AC3E}">
        <p14:creationId xmlns:p14="http://schemas.microsoft.com/office/powerpoint/2010/main" val="338740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Rectangle 3">
            <a:hlinkClick r:id="rId4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408F-97C6-F39C-12B1-CCDC9871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90" y="300730"/>
            <a:ext cx="5665077" cy="1325563"/>
          </a:xfrm>
        </p:spPr>
        <p:txBody>
          <a:bodyPr/>
          <a:lstStyle/>
          <a:p>
            <a:pPr algn="ctr"/>
            <a:r>
              <a:rPr lang="en-US" dirty="0"/>
              <a:t>Carbon and Phosphorus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3553D-6328-7532-2A4E-10C7E89F2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2" y="280857"/>
            <a:ext cx="6035859" cy="4558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416C5-D0F4-BA45-4649-64E8ABFD8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52" y="1709735"/>
            <a:ext cx="6035858" cy="4558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392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E203-E434-6088-5D57-5AF1C8D2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523" y="313609"/>
            <a:ext cx="5818533" cy="1325563"/>
          </a:xfrm>
        </p:spPr>
        <p:txBody>
          <a:bodyPr/>
          <a:lstStyle/>
          <a:p>
            <a:pPr algn="ctr"/>
            <a:r>
              <a:rPr lang="en-US" dirty="0"/>
              <a:t>Nitrogen &amp; DO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55E92-347E-9642-57BF-B34A4276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064" y="1689618"/>
            <a:ext cx="6096001" cy="46044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5DA8-C828-00E6-4920-30A6167E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" y="262093"/>
            <a:ext cx="5935580" cy="44832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816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2438400" y="266771"/>
            <a:ext cx="7772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77900"/>
            <a:r>
              <a:rPr lang="en-US" sz="3200" b="1" dirty="0">
                <a:solidFill>
                  <a:srgbClr val="00B050"/>
                </a:solidFill>
                <a:latin typeface="Arial" pitchFamily="34" charset="0"/>
              </a:rPr>
              <a:t>ERDC CE-QUAL-ICM Applications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46600" y="1046453"/>
            <a:ext cx="3810000" cy="437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Chesapeake Bay (numerous)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Inland Bays of Delaware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 York Bight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Newark Bay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New York - New Jersey Harbors and Estuaries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San Juan Bay, Puerto Rico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Los Angeles - Long Beach Harbors (multiple)</a:t>
            </a:r>
          </a:p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Aberdeen Proving Grounds</a:t>
            </a:r>
          </a:p>
          <a:p>
            <a:pPr marL="366713" indent="-366713" defTabSz="977900">
              <a:spcAft>
                <a:spcPts val="1200"/>
              </a:spcAft>
              <a:buClr>
                <a:schemeClr val="tx1"/>
              </a:buClr>
              <a:buSzPct val="120000"/>
              <a:buFontTx/>
              <a:buChar char="•"/>
            </a:pPr>
            <a:endParaRPr lang="en-US" b="1" dirty="0">
              <a:latin typeface="Arial" pitchFamily="34" charset="0"/>
            </a:endParaRPr>
          </a:p>
        </p:txBody>
      </p:sp>
      <p:pic>
        <p:nvPicPr>
          <p:cNvPr id="11268" name="Picture 4" descr="gri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700070" y="1571803"/>
            <a:ext cx="5298913" cy="403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002877AB-ED73-F6C6-9958-46EB79AAF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995" y="1046453"/>
            <a:ext cx="3810000" cy="453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defTabSz="977900"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Florida Bay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Grand Calumet River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Lake Washington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Lower Green Bay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Hilo Bay, HI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Cache River Wetland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Mississippi Sound, MS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Mobile Bay Channel Deepening</a:t>
            </a:r>
          </a:p>
          <a:p>
            <a:pPr marL="285750" indent="-285750" defTabSz="977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</a:rPr>
              <a:t>Dauphin Island NFWF</a:t>
            </a:r>
          </a:p>
        </p:txBody>
      </p:sp>
    </p:spTree>
    <p:extLst>
      <p:ext uri="{BB962C8B-B14F-4D97-AF65-F5344CB8AC3E}">
        <p14:creationId xmlns:p14="http://schemas.microsoft.com/office/powerpoint/2010/main" val="51329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2D4B-50E7-2FA7-9A9D-EF96318A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0" y="281995"/>
            <a:ext cx="11745532" cy="584735"/>
          </a:xfr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977900"/>
            <a:r>
              <a:rPr lang="en-US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ICM Hydro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9E5A0-5540-9E18-9DD3-9A6F3C6B3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9442" y="2705330"/>
            <a:ext cx="5181600" cy="377307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Time Invariant Data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b="1" dirty="0"/>
              <a:t>Cell Lengths</a:t>
            </a:r>
          </a:p>
          <a:p>
            <a:pPr marL="0" indent="0">
              <a:buNone/>
            </a:pPr>
            <a:r>
              <a:rPr lang="en-US" b="1" dirty="0"/>
              <a:t>Flow Face Areas</a:t>
            </a:r>
          </a:p>
          <a:p>
            <a:pPr marL="0" indent="0">
              <a:buNone/>
            </a:pPr>
            <a:r>
              <a:rPr lang="en-US" b="1" dirty="0"/>
              <a:t>Cell Surface Areas</a:t>
            </a:r>
          </a:p>
          <a:p>
            <a:pPr marL="0" indent="0">
              <a:buNone/>
            </a:pPr>
            <a:r>
              <a:rPr lang="en-US" b="1" dirty="0"/>
              <a:t>Initial Cell Volume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1A5A8-D6E7-91B4-D333-D0109F4C4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2705330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Time Varying Data</a:t>
            </a:r>
          </a:p>
          <a:p>
            <a:pPr marL="0" indent="0">
              <a:buNone/>
            </a:pPr>
            <a:r>
              <a:rPr lang="en-US" sz="3200" b="1" dirty="0"/>
              <a:t> </a:t>
            </a:r>
          </a:p>
          <a:p>
            <a:pPr marL="0" indent="0">
              <a:buNone/>
            </a:pPr>
            <a:r>
              <a:rPr lang="en-US" b="1" dirty="0"/>
              <a:t>Horizontal flows</a:t>
            </a:r>
          </a:p>
          <a:p>
            <a:pPr marL="0" indent="0">
              <a:buNone/>
            </a:pPr>
            <a:r>
              <a:rPr lang="en-US" b="1" dirty="0"/>
              <a:t>Vertical flows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Cell volumes to verify conservation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FF56D0-BB09-8157-A2D7-1726687D569F}"/>
              </a:ext>
            </a:extLst>
          </p:cNvPr>
          <p:cNvSpPr txBox="1">
            <a:spLocks/>
          </p:cNvSpPr>
          <p:nvPr/>
        </p:nvSpPr>
        <p:spPr>
          <a:xfrm>
            <a:off x="549442" y="1310043"/>
            <a:ext cx="10627895" cy="122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sz="5300" b="1" dirty="0">
                <a:latin typeface="Calibri" panose="020F0502020204030204" pitchFamily="34" charset="0"/>
                <a:cs typeface="Calibri" panose="020F0502020204030204" pitchFamily="34" charset="0"/>
              </a:rPr>
              <a:t>Volume Conservative Flow Field</a:t>
            </a:r>
          </a:p>
          <a:p>
            <a:br>
              <a:rPr lang="en-US" sz="3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74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41" y="264707"/>
            <a:ext cx="11758411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COREQUAL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16478"/>
            <a:ext cx="9144000" cy="18093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Water-Quality Kinetics Host-Integrated Library</a:t>
            </a:r>
          </a:p>
          <a:p>
            <a:endParaRPr lang="en-US" dirty="0"/>
          </a:p>
          <a:p>
            <a:r>
              <a:rPr lang="en-US" dirty="0"/>
              <a:t>Purpose: </a:t>
            </a:r>
            <a:r>
              <a:rPr lang="en-US" b="0" dirty="0"/>
              <a:t>Provide capabilities of performing simulations of water quality processes and constituents within host hydrodynamic models.</a:t>
            </a:r>
          </a:p>
          <a:p>
            <a:endParaRPr lang="en-US" dirty="0"/>
          </a:p>
          <a:p>
            <a:r>
              <a:rPr lang="en-US" dirty="0"/>
              <a:t>Time: </a:t>
            </a:r>
            <a:r>
              <a:rPr lang="en-US" b="0" dirty="0"/>
              <a:t>2021-2022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7064" y="3229585"/>
            <a:ext cx="809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Quality algorithm sources: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 – kinetics algorithms.  Latest version (2020) obtained from </a:t>
            </a:r>
            <a:r>
              <a:rPr lang="en-US" dirty="0" err="1"/>
              <a:t>Cerco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ICM-LITE – For identification of minimum viable set of constituent pools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1966" y="4540943"/>
            <a:ext cx="748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conceptual prototype delivered to CHL personnel summer 2022.</a:t>
            </a:r>
          </a:p>
          <a:p>
            <a:endParaRPr lang="en-US" dirty="0"/>
          </a:p>
          <a:p>
            <a:r>
              <a:rPr lang="en-US" dirty="0"/>
              <a:t>Prototype was to serve as testbed for developing code, computation and linkage of WQ-kinetics subroutines and subsequent transport of WQ constituent pools. </a:t>
            </a:r>
          </a:p>
        </p:txBody>
      </p:sp>
    </p:spTree>
    <p:extLst>
      <p:ext uri="{BB962C8B-B14F-4D97-AF65-F5344CB8AC3E}">
        <p14:creationId xmlns:p14="http://schemas.microsoft.com/office/powerpoint/2010/main" val="115972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3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50751"/>
            <a:ext cx="11755437" cy="486566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rgbClr val="00B050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991070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08336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2051</Words>
  <Application>Microsoft Macintosh PowerPoint</Application>
  <PresentationFormat>Widescreen</PresentationFormat>
  <Paragraphs>302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Courier New</vt:lpstr>
      <vt:lpstr>Noto Sans Symbols</vt:lpstr>
      <vt:lpstr>Times New Roman</vt:lpstr>
      <vt:lpstr>Verdana</vt:lpstr>
      <vt:lpstr>Office Theme</vt:lpstr>
      <vt:lpstr>UNCLASSIFIED Content</vt:lpstr>
      <vt:lpstr>PowerPoint Presentation</vt:lpstr>
      <vt:lpstr>PowerPoint Presentation</vt:lpstr>
      <vt:lpstr>Carbon and Phosphorus Cycles</vt:lpstr>
      <vt:lpstr>Nitrogen &amp; DO Cycles</vt:lpstr>
      <vt:lpstr>PowerPoint Presentation</vt:lpstr>
      <vt:lpstr>ICM Hydro Requirements</vt:lpstr>
      <vt:lpstr>COREQUAL</vt:lpstr>
      <vt:lpstr>CE-QUAL-W2 Overview</vt:lpstr>
      <vt:lpstr>CE-QUAL-W2 Capabilities</vt:lpstr>
      <vt:lpstr>Past and Current Applications of CE-QUAL-W2</vt:lpstr>
      <vt:lpstr>CE-QUAL-W2 Model Benefits</vt:lpstr>
      <vt:lpstr>Integrated Environmental Modeling</vt:lpstr>
      <vt:lpstr>Water Quality and Environmental Systems Modeling</vt:lpstr>
      <vt:lpstr>ClearWater: Next Generation Integrated Water Quality Modeling</vt:lpstr>
      <vt:lpstr>ClearWater-Riverine</vt:lpstr>
      <vt:lpstr>ClearWater-Riverine Example: E. Coli Transport in the Ohio River</vt:lpstr>
      <vt:lpstr>ClearWater-Riverine Example: Comparison of ClearWater-Riverine with the EFDC Model</vt:lpstr>
      <vt:lpstr>ClearWater Data Needs: Linking with H&amp;H Models</vt:lpstr>
      <vt:lpstr>HEC-ResSim Water Quality</vt:lpstr>
      <vt:lpstr>Integrating Water Quality in Reservoir Release Decision-Making</vt:lpstr>
      <vt:lpstr>Integrating Water Quality in Reservoir Release Decision-Making</vt:lpstr>
      <vt:lpstr>HEC-ResSim Water Quality Modeling User Interface</vt:lpstr>
      <vt:lpstr>Temperature and Dissolved Oxygen Simulation with HEC-ResSim Russian River, California Prepared by RMA for the Sonoma County Water Agency</vt:lpstr>
      <vt:lpstr>Challenges Encountered</vt:lpstr>
      <vt:lpstr>LTFATE</vt:lpstr>
      <vt:lpstr>Sediment Transport</vt:lpstr>
      <vt:lpstr>Contaminant Transport Model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Steissberg, Todd E ERDC-RDE-EL-CA CIV</cp:lastModifiedBy>
  <cp:revision>654</cp:revision>
  <dcterms:created xsi:type="dcterms:W3CDTF">2021-12-08T05:01:06Z</dcterms:created>
  <dcterms:modified xsi:type="dcterms:W3CDTF">2024-02-29T13:11:48Z</dcterms:modified>
</cp:coreProperties>
</file>